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4" r:id="rId7"/>
    <p:sldId id="313" r:id="rId8"/>
    <p:sldId id="311" r:id="rId9"/>
    <p:sldId id="315" r:id="rId10"/>
    <p:sldId id="316" r:id="rId11"/>
    <p:sldId id="317" r:id="rId12"/>
    <p:sldId id="322" r:id="rId13"/>
    <p:sldId id="318" r:id="rId14"/>
    <p:sldId id="320" r:id="rId15"/>
    <p:sldId id="323" r:id="rId16"/>
    <p:sldId id="321" r:id="rId17"/>
    <p:sldId id="324" r:id="rId18"/>
    <p:sldId id="327" r:id="rId19"/>
    <p:sldId id="326" r:id="rId20"/>
    <p:sldId id="32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08305D-17CC-4E28-843C-C3137A52E549}" v="5" dt="2022-03-22T14:44:31.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95" d="100"/>
          <a:sy n="95" d="100"/>
        </p:scale>
        <p:origin x="-48"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brunton" userId="7e7f15636ad28c76" providerId="LiveId" clId="{B908305D-17CC-4E28-843C-C3137A52E549}"/>
    <pc:docChg chg="modSld">
      <pc:chgData name="scott brunton" userId="7e7f15636ad28c76" providerId="LiveId" clId="{B908305D-17CC-4E28-843C-C3137A52E549}" dt="2022-03-22T14:45:51.574" v="19" actId="20577"/>
      <pc:docMkLst>
        <pc:docMk/>
      </pc:docMkLst>
      <pc:sldChg chg="modSp">
        <pc:chgData name="scott brunton" userId="7e7f15636ad28c76" providerId="LiveId" clId="{B908305D-17CC-4E28-843C-C3137A52E549}" dt="2022-03-22T14:44:31.777" v="10" actId="313"/>
        <pc:sldMkLst>
          <pc:docMk/>
          <pc:sldMk cId="651443823" sldId="311"/>
        </pc:sldMkLst>
        <pc:graphicFrameChg chg="mod">
          <ac:chgData name="scott brunton" userId="7e7f15636ad28c76" providerId="LiveId" clId="{B908305D-17CC-4E28-843C-C3137A52E549}" dt="2022-03-22T14:44:31.777" v="10" actId="313"/>
          <ac:graphicFrameMkLst>
            <pc:docMk/>
            <pc:sldMk cId="651443823" sldId="311"/>
            <ac:graphicFrameMk id="5" creationId="{D6E2B9AC-73A3-4B9A-84F6-A0F50427C9AE}"/>
          </ac:graphicFrameMkLst>
        </pc:graphicFrameChg>
      </pc:sldChg>
      <pc:sldChg chg="modSp mod">
        <pc:chgData name="scott brunton" userId="7e7f15636ad28c76" providerId="LiveId" clId="{B908305D-17CC-4E28-843C-C3137A52E549}" dt="2022-03-22T14:43:50.123" v="5" actId="20577"/>
        <pc:sldMkLst>
          <pc:docMk/>
          <pc:sldMk cId="534765067" sldId="314"/>
        </pc:sldMkLst>
        <pc:spChg chg="mod">
          <ac:chgData name="scott brunton" userId="7e7f15636ad28c76" providerId="LiveId" clId="{B908305D-17CC-4E28-843C-C3137A52E549}" dt="2022-03-22T14:43:50.123" v="5" actId="20577"/>
          <ac:spMkLst>
            <pc:docMk/>
            <pc:sldMk cId="534765067" sldId="314"/>
            <ac:spMk id="3" creationId="{D528D7B7-2F4B-4F3F-8BFC-2D98A292125B}"/>
          </ac:spMkLst>
        </pc:spChg>
      </pc:sldChg>
      <pc:sldChg chg="modSp mod">
        <pc:chgData name="scott brunton" userId="7e7f15636ad28c76" providerId="LiveId" clId="{B908305D-17CC-4E28-843C-C3137A52E549}" dt="2022-03-22T14:45:51.574" v="19" actId="20577"/>
        <pc:sldMkLst>
          <pc:docMk/>
          <pc:sldMk cId="2638914323" sldId="317"/>
        </pc:sldMkLst>
        <pc:spChg chg="mod">
          <ac:chgData name="scott brunton" userId="7e7f15636ad28c76" providerId="LiveId" clId="{B908305D-17CC-4E28-843C-C3137A52E549}" dt="2022-03-22T14:45:51.574" v="19" actId="20577"/>
          <ac:spMkLst>
            <pc:docMk/>
            <pc:sldMk cId="2638914323" sldId="317"/>
            <ac:spMk id="3" creationId="{54112E76-F66E-4F89-9FDD-0990D2360D6A}"/>
          </ac:spMkLst>
        </pc:spChg>
      </pc:sldChg>
      <pc:sldChg chg="modSp mod">
        <pc:chgData name="scott brunton" userId="7e7f15636ad28c76" providerId="LiveId" clId="{B908305D-17CC-4E28-843C-C3137A52E549}" dt="2022-03-22T14:44:55.710" v="14" actId="20577"/>
        <pc:sldMkLst>
          <pc:docMk/>
          <pc:sldMk cId="931597320" sldId="321"/>
        </pc:sldMkLst>
        <pc:spChg chg="mod">
          <ac:chgData name="scott brunton" userId="7e7f15636ad28c76" providerId="LiveId" clId="{B908305D-17CC-4E28-843C-C3137A52E549}" dt="2022-03-22T14:44:55.710" v="14" actId="20577"/>
          <ac:spMkLst>
            <pc:docMk/>
            <pc:sldMk cId="931597320" sldId="321"/>
            <ac:spMk id="3" creationId="{127DE738-6473-4BD3-8A34-23B5201FF010}"/>
          </ac:spMkLst>
        </pc:spChg>
      </pc:sldChg>
      <pc:sldChg chg="modSp mod">
        <pc:chgData name="scott brunton" userId="7e7f15636ad28c76" providerId="LiveId" clId="{B908305D-17CC-4E28-843C-C3137A52E549}" dt="2022-03-22T14:45:17.553" v="15" actId="20577"/>
        <pc:sldMkLst>
          <pc:docMk/>
          <pc:sldMk cId="4067311830" sldId="324"/>
        </pc:sldMkLst>
        <pc:spChg chg="mod">
          <ac:chgData name="scott brunton" userId="7e7f15636ad28c76" providerId="LiveId" clId="{B908305D-17CC-4E28-843C-C3137A52E549}" dt="2022-03-22T14:45:17.553" v="15" actId="20577"/>
          <ac:spMkLst>
            <pc:docMk/>
            <pc:sldMk cId="4067311830" sldId="324"/>
            <ac:spMk id="3" creationId="{07A23307-BB37-43CE-923F-2F322695C97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June 11,2018</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err="1"/>
            <a:t>OpenAI</a:t>
          </a:r>
          <a:r>
            <a:rPr lang="en-US" dirty="0"/>
            <a:t> researchers present their paper about generative pre-training and its uses.  GPT-1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May 2020</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err="1"/>
            <a:t>OpenAI</a:t>
          </a:r>
          <a:r>
            <a:rPr lang="en-US" dirty="0"/>
            <a:t> researchers release paper about GPT-3 and warn of the potential harm.</a:t>
          </a:r>
        </a:p>
      </dgm:t>
    </dgm:pt>
    <dgm:pt modelId="{BC71044F-3945-4433-9507-0F1DA1FDC91A}" type="sibTrans" cxnId="{652564C5-1C9F-4165-825D-2B5E369E9B08}">
      <dgm:prSet/>
      <dgm:spPr/>
      <dgm:t>
        <a:bodyPr/>
        <a:lstStyle/>
        <a:p>
          <a:endParaRPr lang="en-US"/>
        </a:p>
      </dgm:t>
    </dgm:pt>
    <dgm:pt modelId="{61919C9B-67C1-4818-8B22-371F0349AF0B}" type="parTrans" cxnId="{652564C5-1C9F-4165-825D-2B5E369E9B08}">
      <dgm:prSet/>
      <dgm:spPr/>
      <dgm:t>
        <a:bodyPr/>
        <a:lstStyle/>
        <a:p>
          <a:endParaRPr lang="en-US"/>
        </a:p>
      </dgm:t>
    </dgm:pt>
    <dgm:pt modelId="{58185F4F-773C-49F6-8EB4-27F920E27F4E}">
      <dgm:prSet/>
      <dgm:spPr/>
      <dgm:t>
        <a:bodyPr/>
        <a:lstStyle/>
        <a:p>
          <a:r>
            <a:rPr lang="en-US" dirty="0"/>
            <a:t>Microsoft purchases exclusive licensed rights to GPT-3 for future use.  Open API should not be affected</a:t>
          </a:r>
        </a:p>
      </dgm:t>
    </dgm:pt>
    <dgm:pt modelId="{8FEF4FBA-590E-4C79-BC91-90FFEA8D661D}" type="parTrans" cxnId="{BAC477A9-82CE-462B-8D31-8C7BC1D769BE}">
      <dgm:prSet/>
      <dgm:spPr/>
      <dgm:t>
        <a:bodyPr/>
        <a:lstStyle/>
        <a:p>
          <a:endParaRPr lang="en-US"/>
        </a:p>
      </dgm:t>
    </dgm:pt>
    <dgm:pt modelId="{B1471B4F-78E4-4FBB-9351-3A41C4928D50}" type="sibTrans" cxnId="{BAC477A9-82CE-462B-8D31-8C7BC1D769BE}">
      <dgm:prSet/>
      <dgm:spPr/>
      <dgm:t>
        <a:bodyPr/>
        <a:lstStyle/>
        <a:p>
          <a:endParaRPr lang="en-US"/>
        </a:p>
      </dgm:t>
    </dgm:pt>
    <dgm:pt modelId="{F096B9CB-C315-402D-8D61-BC5FF15FF97A}">
      <dgm:prSet/>
      <dgm:spPr/>
      <dgm:t>
        <a:bodyPr/>
        <a:lstStyle/>
        <a:p>
          <a:r>
            <a:rPr lang="en-US" dirty="0"/>
            <a:t>Sep 2020</a:t>
          </a:r>
        </a:p>
      </dgm:t>
    </dgm:pt>
    <dgm:pt modelId="{A534A43F-5623-49CE-83B0-4C1203C1FA03}" type="parTrans" cxnId="{8FAEF0E2-82E5-4BDA-921F-BDA06F5EBFAB}">
      <dgm:prSet/>
      <dgm:spPr/>
      <dgm:t>
        <a:bodyPr/>
        <a:lstStyle/>
        <a:p>
          <a:endParaRPr lang="en-US"/>
        </a:p>
      </dgm:t>
    </dgm:pt>
    <dgm:pt modelId="{248D9233-916F-4C9A-9240-FCE0AA10B183}" type="sibTrans" cxnId="{8FAEF0E2-82E5-4BDA-921F-BDA06F5EBFAB}">
      <dgm:prSet/>
      <dgm:spPr/>
      <dgm:t>
        <a:bodyPr/>
        <a:lstStyle/>
        <a:p>
          <a:endParaRPr lang="en-US"/>
        </a:p>
      </dgm:t>
    </dgm:pt>
    <dgm:pt modelId="{9D7F0C15-715A-435A-974C-6BC5BDD4CDE5}">
      <dgm:prSet/>
      <dgm:spPr/>
      <dgm:t>
        <a:bodyPr/>
        <a:lstStyle/>
        <a:p>
          <a:r>
            <a:rPr lang="en-US" dirty="0"/>
            <a:t>2015</a:t>
          </a:r>
        </a:p>
      </dgm:t>
    </dgm:pt>
    <dgm:pt modelId="{DD3CCCA0-EA20-40EF-9726-98AD2F99763A}" type="parTrans" cxnId="{9569FF84-6805-4B15-B5FA-4BBBD6FAEAC6}">
      <dgm:prSet/>
      <dgm:spPr/>
      <dgm:t>
        <a:bodyPr/>
        <a:lstStyle/>
        <a:p>
          <a:endParaRPr lang="en-US"/>
        </a:p>
      </dgm:t>
    </dgm:pt>
    <dgm:pt modelId="{B0F894BF-F340-40AB-9EAE-04143B65BC3F}" type="sibTrans" cxnId="{9569FF84-6805-4B15-B5FA-4BBBD6FAEAC6}">
      <dgm:prSet/>
      <dgm:spPr/>
      <dgm:t>
        <a:bodyPr/>
        <a:lstStyle/>
        <a:p>
          <a:endParaRPr lang="en-US"/>
        </a:p>
      </dgm:t>
    </dgm:pt>
    <dgm:pt modelId="{9445A0DF-1B5A-4614-A889-1E17EA80F1CC}">
      <dgm:prSet/>
      <dgm:spPr/>
      <dgm:t>
        <a:bodyPr/>
        <a:lstStyle/>
        <a:p>
          <a:r>
            <a:rPr lang="en-US" dirty="0" err="1"/>
            <a:t>OpenAI</a:t>
          </a:r>
          <a:r>
            <a:rPr lang="en-US" dirty="0"/>
            <a:t> is founded as a non-profit research organization</a:t>
          </a:r>
          <a:br>
            <a:rPr lang="en-US" dirty="0"/>
          </a:br>
          <a:endParaRPr lang="en-US" dirty="0"/>
        </a:p>
      </dgm:t>
    </dgm:pt>
    <dgm:pt modelId="{5905C03F-B726-4CE7-9E9E-8AAE6B8DE0E6}" type="parTrans" cxnId="{ED617348-1CF7-4149-B233-DEDAD1361EA6}">
      <dgm:prSet/>
      <dgm:spPr/>
      <dgm:t>
        <a:bodyPr/>
        <a:lstStyle/>
        <a:p>
          <a:endParaRPr lang="en-US"/>
        </a:p>
      </dgm:t>
    </dgm:pt>
    <dgm:pt modelId="{B16B774D-B645-4EFE-8373-98586F97242D}" type="sibTrans" cxnId="{ED617348-1CF7-4149-B233-DEDAD1361EA6}">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B6567505-7C11-4761-BBA1-20B636DF7C6C}" type="pres">
      <dgm:prSet presAssocID="{9D7F0C15-715A-435A-974C-6BC5BDD4CDE5}" presName="composite" presStyleCnt="0"/>
      <dgm:spPr/>
    </dgm:pt>
    <dgm:pt modelId="{C56A83D3-7754-4E13-AC30-025F52CCB89E}" type="pres">
      <dgm:prSet presAssocID="{9D7F0C15-715A-435A-974C-6BC5BDD4CDE5}" presName="Parent1" presStyleLbl="alignNode1" presStyleIdx="0" presStyleCnt="4">
        <dgm:presLayoutVars>
          <dgm:chMax val="1"/>
          <dgm:chPref val="1"/>
          <dgm:bulletEnabled val="1"/>
        </dgm:presLayoutVars>
      </dgm:prSet>
      <dgm:spPr/>
    </dgm:pt>
    <dgm:pt modelId="{3032D0A9-0A5A-4DC9-AFE9-2FC91C32770E}" type="pres">
      <dgm:prSet presAssocID="{9D7F0C15-715A-435A-974C-6BC5BDD4CDE5}" presName="Childtext1" presStyleLbl="revTx" presStyleIdx="0" presStyleCnt="4">
        <dgm:presLayoutVars>
          <dgm:chMax val="0"/>
          <dgm:chPref val="0"/>
          <dgm:bulletEnabled/>
        </dgm:presLayoutVars>
      </dgm:prSet>
      <dgm:spPr/>
    </dgm:pt>
    <dgm:pt modelId="{102BD87F-1880-4D54-A135-8D8A4D725BAA}" type="pres">
      <dgm:prSet presAssocID="{9D7F0C15-715A-435A-974C-6BC5BDD4CDE5}" presName="ConnectLine" presStyleLbl="sibTrans1D1" presStyleIdx="0" presStyleCnt="4"/>
      <dgm:spPr>
        <a:noFill/>
        <a:ln w="12700" cap="rnd" cmpd="sng" algn="ctr">
          <a:solidFill>
            <a:schemeClr val="accent1">
              <a:hueOff val="0"/>
              <a:satOff val="0"/>
              <a:lumOff val="0"/>
              <a:alphaOff val="0"/>
            </a:schemeClr>
          </a:solidFill>
          <a:prstDash val="dash"/>
        </a:ln>
        <a:effectLst/>
      </dgm:spPr>
    </dgm:pt>
    <dgm:pt modelId="{5CE43A41-BA73-40E6-A3DE-841C6B6B30B5}" type="pres">
      <dgm:prSet presAssocID="{9D7F0C15-715A-435A-974C-6BC5BDD4CDE5}" presName="ConnectLineEnd" presStyleLbl="node1" presStyleIdx="0" presStyleCnt="4"/>
      <dgm:spPr/>
    </dgm:pt>
    <dgm:pt modelId="{15D8D87F-02DD-49D6-BFC5-D9FE417B2B5F}" type="pres">
      <dgm:prSet presAssocID="{9D7F0C15-715A-435A-974C-6BC5BDD4CDE5}" presName="EmptyPane" presStyleCnt="0"/>
      <dgm:spPr/>
    </dgm:pt>
    <dgm:pt modelId="{5E700981-D5E5-4F29-BD1E-7DB835CB759B}" type="pres">
      <dgm:prSet presAssocID="{B0F894BF-F340-40AB-9EAE-04143B65BC3F}" presName="spaceBetweenRectangles" presStyleLbl="fgAcc1" presStyleIdx="0" presStyleCnt="3"/>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1" presStyleCnt="4">
        <dgm:presLayoutVars>
          <dgm:chMax val="1"/>
          <dgm:chPref val="1"/>
          <dgm:bulletEnabled val="1"/>
        </dgm:presLayoutVars>
      </dgm:prSet>
      <dgm:spPr/>
    </dgm:pt>
    <dgm:pt modelId="{E6B3F149-FD9C-4184-B517-50DE17DC9F42}" type="pres">
      <dgm:prSet presAssocID="{470436C2-AB8C-44D2-A601-D202EF28CAB9}" presName="Childtext1" presStyleLbl="revTx" presStyleIdx="1" presStyleCnt="4">
        <dgm:presLayoutVars>
          <dgm:chMax val="0"/>
          <dgm:chPref val="0"/>
          <dgm:bulletEnabled/>
        </dgm:presLayoutVars>
      </dgm:prSet>
      <dgm:spPr/>
    </dgm:pt>
    <dgm:pt modelId="{9A3567F5-3505-4A84-B150-84541A114DAE}" type="pres">
      <dgm:prSet presAssocID="{470436C2-AB8C-44D2-A601-D202EF28CAB9}" presName="ConnectLine" presStyleLbl="sibTrans1D1" presStyleIdx="1" presStyleCnt="4"/>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1" presStyleCnt="4"/>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1" presStyleCnt="3"/>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2" presStyleCnt="4">
        <dgm:presLayoutVars>
          <dgm:chMax val="1"/>
          <dgm:chPref val="1"/>
          <dgm:bulletEnabled val="1"/>
        </dgm:presLayoutVars>
      </dgm:prSet>
      <dgm:spPr/>
    </dgm:pt>
    <dgm:pt modelId="{4EBF67CA-7B13-4FE6-A5D4-F2B5DBB8EF10}" type="pres">
      <dgm:prSet presAssocID="{784C4D9C-6BD9-46A6-818E-2F9E32A0005D}" presName="Childtext1" presStyleLbl="revTx" presStyleIdx="2" presStyleCnt="4">
        <dgm:presLayoutVars>
          <dgm:chMax val="0"/>
          <dgm:chPref val="0"/>
          <dgm:bulletEnabled/>
        </dgm:presLayoutVars>
      </dgm:prSet>
      <dgm:spPr/>
    </dgm:pt>
    <dgm:pt modelId="{EF2BCF49-D21A-4CE2-AE95-81209766FB18}" type="pres">
      <dgm:prSet presAssocID="{784C4D9C-6BD9-46A6-818E-2F9E32A0005D}" presName="ConnectLine" presStyleLbl="sibTrans1D1" presStyleIdx="2" presStyleCnt="4"/>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2" presStyleCnt="4"/>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2" presStyleCnt="3"/>
      <dgm:spPr/>
    </dgm:pt>
    <dgm:pt modelId="{FF3B310F-BE3A-4039-AFF0-00B962282552}" type="pres">
      <dgm:prSet presAssocID="{F096B9CB-C315-402D-8D61-BC5FF15FF97A}" presName="composite" presStyleCnt="0"/>
      <dgm:spPr/>
    </dgm:pt>
    <dgm:pt modelId="{483DFE70-EB65-469F-91C0-8F01B26B61BA}" type="pres">
      <dgm:prSet presAssocID="{F096B9CB-C315-402D-8D61-BC5FF15FF97A}" presName="Parent1" presStyleLbl="alignNode1" presStyleIdx="3" presStyleCnt="4">
        <dgm:presLayoutVars>
          <dgm:chMax val="1"/>
          <dgm:chPref val="1"/>
          <dgm:bulletEnabled val="1"/>
        </dgm:presLayoutVars>
      </dgm:prSet>
      <dgm:spPr/>
    </dgm:pt>
    <dgm:pt modelId="{77FDB273-3BF8-448B-A89E-361887DCCC8F}" type="pres">
      <dgm:prSet presAssocID="{F096B9CB-C315-402D-8D61-BC5FF15FF97A}" presName="Childtext1" presStyleLbl="revTx" presStyleIdx="3" presStyleCnt="4">
        <dgm:presLayoutVars>
          <dgm:chMax val="0"/>
          <dgm:chPref val="0"/>
          <dgm:bulletEnabled/>
        </dgm:presLayoutVars>
      </dgm:prSet>
      <dgm:spPr/>
    </dgm:pt>
    <dgm:pt modelId="{5D0BEB70-7634-453F-BDF6-D94CFD24A831}" type="pres">
      <dgm:prSet presAssocID="{F096B9CB-C315-402D-8D61-BC5FF15FF97A}" presName="ConnectLine" presStyleLbl="sibTrans1D1" presStyleIdx="3" presStyleCnt="4"/>
      <dgm:spPr>
        <a:noFill/>
        <a:ln w="12700" cap="rnd" cmpd="sng" algn="ctr">
          <a:solidFill>
            <a:schemeClr val="accent1">
              <a:hueOff val="0"/>
              <a:satOff val="0"/>
              <a:lumOff val="0"/>
              <a:alphaOff val="0"/>
            </a:schemeClr>
          </a:solidFill>
          <a:prstDash val="dash"/>
        </a:ln>
        <a:effectLst/>
      </dgm:spPr>
    </dgm:pt>
    <dgm:pt modelId="{4CDA7CC9-2AC7-4CFC-8063-5F4B39867D3D}" type="pres">
      <dgm:prSet presAssocID="{F096B9CB-C315-402D-8D61-BC5FF15FF97A}" presName="ConnectLineEnd" presStyleLbl="node1" presStyleIdx="3" presStyleCnt="4"/>
      <dgm:spPr/>
    </dgm:pt>
    <dgm:pt modelId="{C8562C96-7D21-4C97-BD8C-EAB046FA7283}" type="pres">
      <dgm:prSet presAssocID="{F096B9CB-C315-402D-8D61-BC5FF15FF97A}" presName="EmptyPane" presStyleCnt="0"/>
      <dgm:spPr/>
    </dgm:pt>
  </dgm:ptLst>
  <dgm:cxnLst>
    <dgm:cxn modelId="{5EADCA00-3F51-4BE0-B255-FB4F51C590B5}" type="presOf" srcId="{58185F4F-773C-49F6-8EB4-27F920E27F4E}" destId="{77FDB273-3BF8-448B-A89E-361887DCCC8F}" srcOrd="0" destOrd="0" presId="urn:microsoft.com/office/officeart/2016/7/layout/HexagonTimeline"/>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ED617348-1CF7-4149-B233-DEDAD1361EA6}" srcId="{9D7F0C15-715A-435A-974C-6BC5BDD4CDE5}" destId="{9445A0DF-1B5A-4614-A889-1E17EA80F1CC}" srcOrd="0" destOrd="0" parTransId="{5905C03F-B726-4CE7-9E9E-8AAE6B8DE0E6}" sibTransId="{B16B774D-B645-4EFE-8373-98586F97242D}"/>
    <dgm:cxn modelId="{53019453-0969-41D9-8CC8-44ED82421A39}" type="presOf" srcId="{B52194AD-BC1D-40A5-8061-74ED970CF0EC}" destId="{CF9C7F8B-ACA5-4AF8-A08B-0E80CF03A32B}" srcOrd="0" destOrd="0" presId="urn:microsoft.com/office/officeart/2016/7/layout/HexagonTimeline"/>
    <dgm:cxn modelId="{4FC4FC57-FD35-4FF5-BA91-AFAA487206BA}" type="presOf" srcId="{9445A0DF-1B5A-4614-A889-1E17EA80F1CC}" destId="{3032D0A9-0A5A-4DC9-AFE9-2FC91C32770E}" srcOrd="0" destOrd="0" presId="urn:microsoft.com/office/officeart/2016/7/layout/HexagonTimeline"/>
    <dgm:cxn modelId="{74911E79-8FA1-44F5-833F-AE59AF83A873}" type="presOf" srcId="{9D7F0C15-715A-435A-974C-6BC5BDD4CDE5}" destId="{C56A83D3-7754-4E13-AC30-025F52CCB89E}"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9569FF84-6805-4B15-B5FA-4BBBD6FAEAC6}" srcId="{B52194AD-BC1D-40A5-8061-74ED970CF0EC}" destId="{9D7F0C15-715A-435A-974C-6BC5BDD4CDE5}" srcOrd="0" destOrd="0" parTransId="{DD3CCCA0-EA20-40EF-9726-98AD2F99763A}" sibTransId="{B0F894BF-F340-40AB-9EAE-04143B65BC3F}"/>
    <dgm:cxn modelId="{BAC477A9-82CE-462B-8D31-8C7BC1D769BE}" srcId="{F096B9CB-C315-402D-8D61-BC5FF15FF97A}" destId="{58185F4F-773C-49F6-8EB4-27F920E27F4E}" srcOrd="0" destOrd="0" parTransId="{8FEF4FBA-590E-4C79-BC91-90FFEA8D661D}" sibTransId="{B1471B4F-78E4-4FBB-9351-3A41C4928D50}"/>
    <dgm:cxn modelId="{906F2BAC-B11B-4C0C-9365-21656E7D26F7}" type="presOf" srcId="{F096B9CB-C315-402D-8D61-BC5FF15FF97A}" destId="{483DFE70-EB65-469F-91C0-8F01B26B61BA}"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1" destOrd="0" parTransId="{5730B730-F013-48B6-BBEF-5A501064EB00}" sibTransId="{2125FE7A-30E1-4461-8054-0105ED556DC5}"/>
    <dgm:cxn modelId="{8FAEF0E2-82E5-4BDA-921F-BDA06F5EBFAB}" srcId="{B52194AD-BC1D-40A5-8061-74ED970CF0EC}" destId="{F096B9CB-C315-402D-8D61-BC5FF15FF97A}" srcOrd="3" destOrd="0" parTransId="{A534A43F-5623-49CE-83B0-4C1203C1FA03}" sibTransId="{248D9233-916F-4C9A-9240-FCE0AA10B183}"/>
    <dgm:cxn modelId="{46802EFC-9BBB-47EF-8ED9-9055FA2CDFB1}" srcId="{B52194AD-BC1D-40A5-8061-74ED970CF0EC}" destId="{784C4D9C-6BD9-46A6-818E-2F9E32A0005D}" srcOrd="2" destOrd="0" parTransId="{8A955203-16FE-4E4A-A198-0745DE545A9D}" sibTransId="{C821C06E-AE69-427E-BAC3-DD095C5F5DE2}"/>
    <dgm:cxn modelId="{B3D3C8B9-7451-4706-922D-B4321E2C3B16}" type="presParOf" srcId="{CF9C7F8B-ACA5-4AF8-A08B-0E80CF03A32B}" destId="{B6567505-7C11-4761-BBA1-20B636DF7C6C}" srcOrd="0" destOrd="0" presId="urn:microsoft.com/office/officeart/2016/7/layout/HexagonTimeline"/>
    <dgm:cxn modelId="{4EB6C52F-3838-475A-AC3F-B6AE38ED1C40}" type="presParOf" srcId="{B6567505-7C11-4761-BBA1-20B636DF7C6C}" destId="{C56A83D3-7754-4E13-AC30-025F52CCB89E}" srcOrd="0" destOrd="0" presId="urn:microsoft.com/office/officeart/2016/7/layout/HexagonTimeline"/>
    <dgm:cxn modelId="{04C09A5E-9173-4435-A932-A62B2D24B35D}" type="presParOf" srcId="{B6567505-7C11-4761-BBA1-20B636DF7C6C}" destId="{3032D0A9-0A5A-4DC9-AFE9-2FC91C32770E}" srcOrd="1" destOrd="0" presId="urn:microsoft.com/office/officeart/2016/7/layout/HexagonTimeline"/>
    <dgm:cxn modelId="{09235274-043E-46A7-A25B-D47BF2B921B1}" type="presParOf" srcId="{B6567505-7C11-4761-BBA1-20B636DF7C6C}" destId="{102BD87F-1880-4D54-A135-8D8A4D725BAA}" srcOrd="2" destOrd="0" presId="urn:microsoft.com/office/officeart/2016/7/layout/HexagonTimeline"/>
    <dgm:cxn modelId="{CF7A935B-B4C1-4E0A-8FD7-D549B8BD7C1F}" type="presParOf" srcId="{B6567505-7C11-4761-BBA1-20B636DF7C6C}" destId="{5CE43A41-BA73-40E6-A3DE-841C6B6B30B5}" srcOrd="3" destOrd="0" presId="urn:microsoft.com/office/officeart/2016/7/layout/HexagonTimeline"/>
    <dgm:cxn modelId="{8890D4A0-9808-43D5-95A3-235ED06A6F37}" type="presParOf" srcId="{B6567505-7C11-4761-BBA1-20B636DF7C6C}" destId="{15D8D87F-02DD-49D6-BFC5-D9FE417B2B5F}" srcOrd="4" destOrd="0" presId="urn:microsoft.com/office/officeart/2016/7/layout/HexagonTimeline"/>
    <dgm:cxn modelId="{461B02C3-E039-461A-82A6-F672FEA09349}" type="presParOf" srcId="{CF9C7F8B-ACA5-4AF8-A08B-0E80CF03A32B}" destId="{5E700981-D5E5-4F29-BD1E-7DB835CB759B}" srcOrd="1" destOrd="0" presId="urn:microsoft.com/office/officeart/2016/7/layout/HexagonTimeline"/>
    <dgm:cxn modelId="{44ECAFA0-2169-46A1-8DEA-D62D887018A7}" type="presParOf" srcId="{CF9C7F8B-ACA5-4AF8-A08B-0E80CF03A32B}" destId="{33687FA3-D696-4D05-A921-E657360E9153}" srcOrd="2"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3" destOrd="0" presId="urn:microsoft.com/office/officeart/2016/7/layout/HexagonTimeline"/>
    <dgm:cxn modelId="{9D37C8CB-3E82-4C96-B28B-B407581E554F}" type="presParOf" srcId="{CF9C7F8B-ACA5-4AF8-A08B-0E80CF03A32B}" destId="{3F8C7F44-0E39-4E64-AFA3-81ED9F564258}" srcOrd="4"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5" destOrd="0" presId="urn:microsoft.com/office/officeart/2016/7/layout/HexagonTimeline"/>
    <dgm:cxn modelId="{E76B3395-C82B-4354-AC45-55170073512E}" type="presParOf" srcId="{CF9C7F8B-ACA5-4AF8-A08B-0E80CF03A32B}" destId="{FF3B310F-BE3A-4039-AFF0-00B962282552}" srcOrd="6" destOrd="0" presId="urn:microsoft.com/office/officeart/2016/7/layout/HexagonTimeline"/>
    <dgm:cxn modelId="{3979CD26-D9D3-48D4-A621-E3DE6950BB09}" type="presParOf" srcId="{FF3B310F-BE3A-4039-AFF0-00B962282552}" destId="{483DFE70-EB65-469F-91C0-8F01B26B61BA}" srcOrd="0" destOrd="0" presId="urn:microsoft.com/office/officeart/2016/7/layout/HexagonTimeline"/>
    <dgm:cxn modelId="{89FA9785-68F8-4601-A234-04F715E5B4A1}" type="presParOf" srcId="{FF3B310F-BE3A-4039-AFF0-00B962282552}" destId="{77FDB273-3BF8-448B-A89E-361887DCCC8F}" srcOrd="1" destOrd="0" presId="urn:microsoft.com/office/officeart/2016/7/layout/HexagonTimeline"/>
    <dgm:cxn modelId="{5ADEC111-244E-4C36-BBFE-038A8E51F189}" type="presParOf" srcId="{FF3B310F-BE3A-4039-AFF0-00B962282552}" destId="{5D0BEB70-7634-453F-BDF6-D94CFD24A831}" srcOrd="2" destOrd="0" presId="urn:microsoft.com/office/officeart/2016/7/layout/HexagonTimeline"/>
    <dgm:cxn modelId="{F8FB6F13-1BE3-4781-9A1F-000EE2DB1655}" type="presParOf" srcId="{FF3B310F-BE3A-4039-AFF0-00B962282552}" destId="{4CDA7CC9-2AC7-4CFC-8063-5F4B39867D3D}" srcOrd="3" destOrd="0" presId="urn:microsoft.com/office/officeart/2016/7/layout/HexagonTimeline"/>
    <dgm:cxn modelId="{DBBC0803-6B4A-4714-A6EE-90EB0ABEB174}" type="presParOf" srcId="{FF3B310F-BE3A-4039-AFF0-00B962282552}" destId="{C8562C96-7D21-4C97-BD8C-EAB046FA728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A83D3-7754-4E13-AC30-025F52CCB89E}">
      <dsp:nvSpPr>
        <dsp:cNvPr id="0" name=""/>
        <dsp:cNvSpPr/>
      </dsp:nvSpPr>
      <dsp:spPr>
        <a:xfrm>
          <a:off x="362378" y="1634490"/>
          <a:ext cx="1863661"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2015</a:t>
          </a:r>
        </a:p>
      </dsp:txBody>
      <dsp:txXfrm>
        <a:off x="362378" y="1634490"/>
        <a:ext cx="1774507" cy="445770"/>
      </dsp:txXfrm>
    </dsp:sp>
    <dsp:sp modelId="{3032D0A9-0A5A-4DC9-AFE9-2FC91C32770E}">
      <dsp:nvSpPr>
        <dsp:cNvPr id="0" name=""/>
        <dsp:cNvSpPr/>
      </dsp:nvSpPr>
      <dsp:spPr>
        <a:xfrm>
          <a:off x="0" y="0"/>
          <a:ext cx="2588418"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err="1"/>
            <a:t>OpenAI</a:t>
          </a:r>
          <a:r>
            <a:rPr lang="en-US" sz="1100" kern="1200" dirty="0"/>
            <a:t> is founded as a non-profit research organization</a:t>
          </a:r>
          <a:br>
            <a:rPr lang="en-US" sz="1100" kern="1200" dirty="0"/>
          </a:br>
          <a:endParaRPr lang="en-US" sz="1100" kern="1200" dirty="0"/>
        </a:p>
      </dsp:txBody>
      <dsp:txXfrm>
        <a:off x="0" y="0"/>
        <a:ext cx="2588418" cy="1188720"/>
      </dsp:txXfrm>
    </dsp:sp>
    <dsp:sp modelId="{5E700981-D5E5-4F29-BD1E-7DB835CB759B}">
      <dsp:nvSpPr>
        <dsp:cNvPr id="0" name=""/>
        <dsp:cNvSpPr/>
      </dsp:nvSpPr>
      <dsp:spPr>
        <a:xfrm>
          <a:off x="2226040" y="1857375"/>
          <a:ext cx="724757" cy="0"/>
        </a:xfrm>
        <a:custGeom>
          <a:avLst/>
          <a:gdLst/>
          <a:ahLst/>
          <a:cxnLst/>
          <a:rect l="0" t="0" r="0" b="0"/>
          <a:pathLst>
            <a:path>
              <a:moveTo>
                <a:pt x="0" y="0"/>
              </a:moveTo>
              <a:lnTo>
                <a:pt x="724757"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02BD87F-1880-4D54-A135-8D8A4D725BAA}">
      <dsp:nvSpPr>
        <dsp:cNvPr id="0" name=""/>
        <dsp:cNvSpPr/>
      </dsp:nvSpPr>
      <dsp:spPr>
        <a:xfrm>
          <a:off x="1294209"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CE43A41-BA73-40E6-A3DE-841C6B6B30B5}">
      <dsp:nvSpPr>
        <dsp:cNvPr id="0" name=""/>
        <dsp:cNvSpPr/>
      </dsp:nvSpPr>
      <dsp:spPr>
        <a:xfrm>
          <a:off x="1257061"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8B7E585-1DEC-4555-8326-DC322CE6A0D9}">
      <dsp:nvSpPr>
        <dsp:cNvPr id="0" name=""/>
        <dsp:cNvSpPr/>
      </dsp:nvSpPr>
      <dsp:spPr>
        <a:xfrm>
          <a:off x="2950797" y="1634490"/>
          <a:ext cx="1863661"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June 11,2018</a:t>
          </a:r>
        </a:p>
      </dsp:txBody>
      <dsp:txXfrm>
        <a:off x="3165538" y="1685854"/>
        <a:ext cx="1434179" cy="343042"/>
      </dsp:txXfrm>
    </dsp:sp>
    <dsp:sp modelId="{E6B3F149-FD9C-4184-B517-50DE17DC9F42}">
      <dsp:nvSpPr>
        <dsp:cNvPr id="0" name=""/>
        <dsp:cNvSpPr/>
      </dsp:nvSpPr>
      <dsp:spPr>
        <a:xfrm>
          <a:off x="2588418" y="2526029"/>
          <a:ext cx="2588418"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err="1"/>
            <a:t>OpenAI</a:t>
          </a:r>
          <a:r>
            <a:rPr lang="en-US" sz="1100" kern="1200" dirty="0"/>
            <a:t> researchers present their paper about generative pre-training and its uses.  GPT-1 </a:t>
          </a:r>
        </a:p>
      </dsp:txBody>
      <dsp:txXfrm>
        <a:off x="2588418" y="2526029"/>
        <a:ext cx="2588418" cy="1188720"/>
      </dsp:txXfrm>
    </dsp:sp>
    <dsp:sp modelId="{89A522A2-C968-4BB0-AA0D-5C276045D013}">
      <dsp:nvSpPr>
        <dsp:cNvPr id="0" name=""/>
        <dsp:cNvSpPr/>
      </dsp:nvSpPr>
      <dsp:spPr>
        <a:xfrm>
          <a:off x="4814458" y="1857375"/>
          <a:ext cx="724757" cy="0"/>
        </a:xfrm>
        <a:custGeom>
          <a:avLst/>
          <a:gdLst/>
          <a:ahLst/>
          <a:cxnLst/>
          <a:rect l="0" t="0" r="0" b="0"/>
          <a:pathLst>
            <a:path>
              <a:moveTo>
                <a:pt x="0" y="0"/>
              </a:moveTo>
              <a:lnTo>
                <a:pt x="724757"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3882628"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3845480"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5539216" y="1634490"/>
          <a:ext cx="1863661"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May 2020</a:t>
          </a:r>
        </a:p>
      </dsp:txBody>
      <dsp:txXfrm>
        <a:off x="5753957" y="1685854"/>
        <a:ext cx="1434179" cy="343042"/>
      </dsp:txXfrm>
    </dsp:sp>
    <dsp:sp modelId="{4EBF67CA-7B13-4FE6-A5D4-F2B5DBB8EF10}">
      <dsp:nvSpPr>
        <dsp:cNvPr id="0" name=""/>
        <dsp:cNvSpPr/>
      </dsp:nvSpPr>
      <dsp:spPr>
        <a:xfrm>
          <a:off x="5176837" y="0"/>
          <a:ext cx="2588418"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dirty="0" err="1"/>
            <a:t>OpenAI</a:t>
          </a:r>
          <a:r>
            <a:rPr lang="en-US" sz="1100" kern="1200" dirty="0"/>
            <a:t> researchers release paper about GPT-3 and warn of the potential harm.</a:t>
          </a:r>
        </a:p>
      </dsp:txBody>
      <dsp:txXfrm>
        <a:off x="5176837" y="0"/>
        <a:ext cx="2588418" cy="1188720"/>
      </dsp:txXfrm>
    </dsp:sp>
    <dsp:sp modelId="{61A8C36E-8A1B-40F2-AED1-4DCA68BADEF4}">
      <dsp:nvSpPr>
        <dsp:cNvPr id="0" name=""/>
        <dsp:cNvSpPr/>
      </dsp:nvSpPr>
      <dsp:spPr>
        <a:xfrm>
          <a:off x="7402877" y="1857375"/>
          <a:ext cx="724757" cy="0"/>
        </a:xfrm>
        <a:custGeom>
          <a:avLst/>
          <a:gdLst/>
          <a:ahLst/>
          <a:cxnLst/>
          <a:rect l="0" t="0" r="0" b="0"/>
          <a:pathLst>
            <a:path>
              <a:moveTo>
                <a:pt x="0" y="0"/>
              </a:moveTo>
              <a:lnTo>
                <a:pt x="724757"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6471046"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6433899"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83DFE70-EB65-469F-91C0-8F01B26B61BA}">
      <dsp:nvSpPr>
        <dsp:cNvPr id="0" name=""/>
        <dsp:cNvSpPr/>
      </dsp:nvSpPr>
      <dsp:spPr>
        <a:xfrm rot="10800000">
          <a:off x="8127634" y="1634490"/>
          <a:ext cx="1863661"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Sep 2020</a:t>
          </a:r>
        </a:p>
      </dsp:txBody>
      <dsp:txXfrm rot="10800000">
        <a:off x="8216788" y="1634490"/>
        <a:ext cx="1774507" cy="445770"/>
      </dsp:txXfrm>
    </dsp:sp>
    <dsp:sp modelId="{77FDB273-3BF8-448B-A89E-361887DCCC8F}">
      <dsp:nvSpPr>
        <dsp:cNvPr id="0" name=""/>
        <dsp:cNvSpPr/>
      </dsp:nvSpPr>
      <dsp:spPr>
        <a:xfrm>
          <a:off x="7765256" y="2526029"/>
          <a:ext cx="2588418"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Microsoft purchases exclusive licensed rights to GPT-3 for future use.  Open API should not be affected</a:t>
          </a:r>
        </a:p>
      </dsp:txBody>
      <dsp:txXfrm>
        <a:off x="7765256" y="2526029"/>
        <a:ext cx="2588418" cy="1188720"/>
      </dsp:txXfrm>
    </dsp:sp>
    <dsp:sp modelId="{5D0BEB70-7634-453F-BDF6-D94CFD24A831}">
      <dsp:nvSpPr>
        <dsp:cNvPr id="0" name=""/>
        <dsp:cNvSpPr/>
      </dsp:nvSpPr>
      <dsp:spPr>
        <a:xfrm>
          <a:off x="9059465"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CDA7CC9-2AC7-4CFC-8063-5F4B39867D3D}">
      <dsp:nvSpPr>
        <dsp:cNvPr id="0" name=""/>
        <dsp:cNvSpPr/>
      </dsp:nvSpPr>
      <dsp:spPr>
        <a:xfrm>
          <a:off x="9022318"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3/22/2022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cambridge.org/core/journals/natural-language-engineering/article/gpt3-whats-it-good-for/0E05CFE68A7AC8BF794C8ECBE28AA990" TargetMode="External"/><Relationship Id="rId2" Type="http://schemas.openxmlformats.org/officeDocument/2006/relationships/hyperlink" Target="https://venturebeat.com/2020/06/01/ai-machine-learning-openai-gpt-3-size-isnt-everything/" TargetMode="External"/><Relationship Id="rId1" Type="http://schemas.openxmlformats.org/officeDocument/2006/relationships/slideLayout" Target="../slideLayouts/slideLayout2.xml"/><Relationship Id="rId4" Type="http://schemas.openxmlformats.org/officeDocument/2006/relationships/hyperlink" Target="https://www.infoq.com/news/2020/09/microsoft-license-gpt-3/"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ambridge.org/core/journals/natural-language-engineering/article/gpt3-whats-it-good-for/0E05CFE68A7AC8BF794C8ECBE28AA99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Generative Pretrained Transformer 3</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Team Gamma</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E6A27-24C2-4572-B946-C702E0D67EC3}"/>
              </a:ext>
            </a:extLst>
          </p:cNvPr>
          <p:cNvSpPr>
            <a:spLocks noGrp="1"/>
          </p:cNvSpPr>
          <p:nvPr>
            <p:ph type="title"/>
          </p:nvPr>
        </p:nvSpPr>
        <p:spPr/>
        <p:txBody>
          <a:bodyPr/>
          <a:lstStyle/>
          <a:p>
            <a:r>
              <a:rPr lang="en-US" dirty="0"/>
              <a:t>Training Specs</a:t>
            </a:r>
          </a:p>
        </p:txBody>
      </p:sp>
      <p:sp>
        <p:nvSpPr>
          <p:cNvPr id="3" name="Content Placeholder 2">
            <a:extLst>
              <a:ext uri="{FF2B5EF4-FFF2-40B4-BE49-F238E27FC236}">
                <a16:creationId xmlns:a16="http://schemas.microsoft.com/office/drawing/2014/main" id="{A5B6AF92-BA9C-4360-8D56-162B74E419DB}"/>
              </a:ext>
            </a:extLst>
          </p:cNvPr>
          <p:cNvSpPr>
            <a:spLocks noGrp="1"/>
          </p:cNvSpPr>
          <p:nvPr>
            <p:ph idx="1"/>
          </p:nvPr>
        </p:nvSpPr>
        <p:spPr>
          <a:xfrm>
            <a:off x="919119" y="2068061"/>
            <a:ext cx="10353762" cy="3714749"/>
          </a:xfrm>
        </p:spPr>
        <p:txBody>
          <a:bodyPr/>
          <a:lstStyle/>
          <a:p>
            <a:r>
              <a:rPr lang="en-US" dirty="0"/>
              <a:t>The </a:t>
            </a:r>
            <a:r>
              <a:rPr lang="en-US" dirty="0" err="1"/>
              <a:t>OpenAI</a:t>
            </a:r>
            <a:r>
              <a:rPr lang="en-US" dirty="0"/>
              <a:t> model GPT-3 uses an unprecedented amount of data and training parameters, which makes it the currently the largest language model.</a:t>
            </a:r>
          </a:p>
          <a:p>
            <a:r>
              <a:rPr lang="en-US" dirty="0"/>
              <a:t> It uses 175B Parameters and 96 layers.  It is trained on a corpus that consists of over 499B tokens.</a:t>
            </a:r>
          </a:p>
          <a:p>
            <a:r>
              <a:rPr lang="en-US" dirty="0"/>
              <a:t>The closest competitive language models are less than 1/10 the size of GPT.</a:t>
            </a:r>
          </a:p>
          <a:p>
            <a:r>
              <a:rPr lang="en-US" dirty="0"/>
              <a:t>GPT-3 is structured similar to GPT-2, which means the higher degree of accuracy is associated to the increase in parameters, layers, data, etc. </a:t>
            </a:r>
          </a:p>
          <a:p>
            <a:endParaRPr lang="en-US" dirty="0"/>
          </a:p>
        </p:txBody>
      </p:sp>
    </p:spTree>
    <p:extLst>
      <p:ext uri="{BB962C8B-B14F-4D97-AF65-F5344CB8AC3E}">
        <p14:creationId xmlns:p14="http://schemas.microsoft.com/office/powerpoint/2010/main" val="1038845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45367-78D6-4E54-9F1C-EB271A0D410A}"/>
              </a:ext>
            </a:extLst>
          </p:cNvPr>
          <p:cNvSpPr>
            <a:spLocks noGrp="1"/>
          </p:cNvSpPr>
          <p:nvPr>
            <p:ph type="title"/>
          </p:nvPr>
        </p:nvSpPr>
        <p:spPr/>
        <p:txBody>
          <a:bodyPr/>
          <a:lstStyle/>
          <a:p>
            <a:r>
              <a:rPr lang="en-US" dirty="0"/>
              <a:t>Cost</a:t>
            </a:r>
          </a:p>
        </p:txBody>
      </p:sp>
      <p:sp>
        <p:nvSpPr>
          <p:cNvPr id="3" name="Content Placeholder 2">
            <a:extLst>
              <a:ext uri="{FF2B5EF4-FFF2-40B4-BE49-F238E27FC236}">
                <a16:creationId xmlns:a16="http://schemas.microsoft.com/office/drawing/2014/main" id="{EA80F1E1-F486-447B-A890-A34C283A36BB}"/>
              </a:ext>
            </a:extLst>
          </p:cNvPr>
          <p:cNvSpPr>
            <a:spLocks noGrp="1"/>
          </p:cNvSpPr>
          <p:nvPr>
            <p:ph idx="1"/>
          </p:nvPr>
        </p:nvSpPr>
        <p:spPr/>
        <p:txBody>
          <a:bodyPr/>
          <a:lstStyle/>
          <a:p>
            <a:r>
              <a:rPr lang="en-US" dirty="0"/>
              <a:t>Cost an estimated 12 million to train the model for a single training.</a:t>
            </a:r>
          </a:p>
        </p:txBody>
      </p:sp>
    </p:spTree>
    <p:extLst>
      <p:ext uri="{BB962C8B-B14F-4D97-AF65-F5344CB8AC3E}">
        <p14:creationId xmlns:p14="http://schemas.microsoft.com/office/powerpoint/2010/main" val="2592468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Criticism</a:t>
            </a:r>
          </a:p>
        </p:txBody>
      </p:sp>
    </p:spTree>
    <p:extLst>
      <p:ext uri="{BB962C8B-B14F-4D97-AF65-F5344CB8AC3E}">
        <p14:creationId xmlns:p14="http://schemas.microsoft.com/office/powerpoint/2010/main" val="4192729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8C007-65AB-4101-8868-0874137D1246}"/>
              </a:ext>
            </a:extLst>
          </p:cNvPr>
          <p:cNvSpPr>
            <a:spLocks noGrp="1"/>
          </p:cNvSpPr>
          <p:nvPr>
            <p:ph type="title"/>
          </p:nvPr>
        </p:nvSpPr>
        <p:spPr/>
        <p:txBody>
          <a:bodyPr/>
          <a:lstStyle/>
          <a:p>
            <a:r>
              <a:rPr lang="en-US" dirty="0"/>
              <a:t>Restriction to Model</a:t>
            </a:r>
          </a:p>
        </p:txBody>
      </p:sp>
      <p:sp>
        <p:nvSpPr>
          <p:cNvPr id="3" name="Content Placeholder 2">
            <a:extLst>
              <a:ext uri="{FF2B5EF4-FFF2-40B4-BE49-F238E27FC236}">
                <a16:creationId xmlns:a16="http://schemas.microsoft.com/office/drawing/2014/main" id="{127DE738-6473-4BD3-8A34-23B5201FF010}"/>
              </a:ext>
            </a:extLst>
          </p:cNvPr>
          <p:cNvSpPr>
            <a:spLocks noGrp="1"/>
          </p:cNvSpPr>
          <p:nvPr>
            <p:ph idx="1"/>
          </p:nvPr>
        </p:nvSpPr>
        <p:spPr/>
        <p:txBody>
          <a:bodyPr/>
          <a:lstStyle/>
          <a:p>
            <a:r>
              <a:rPr lang="en-US" dirty="0" err="1"/>
              <a:t>OpenAI</a:t>
            </a:r>
            <a:r>
              <a:rPr lang="en-US" dirty="0"/>
              <a:t> has received some well deserved criticism for not allowing access to its model or its training.</a:t>
            </a:r>
          </a:p>
          <a:p>
            <a:r>
              <a:rPr lang="en-US" dirty="0"/>
              <a:t>Also, for restricting to a for profit company.</a:t>
            </a:r>
          </a:p>
          <a:p>
            <a:r>
              <a:rPr lang="en-US" dirty="0"/>
              <a:t>Their argument has been it would allow spammers to avoid detection, could be used for malicious acts, and misinformation.</a:t>
            </a:r>
          </a:p>
        </p:txBody>
      </p:sp>
    </p:spTree>
    <p:extLst>
      <p:ext uri="{BB962C8B-B14F-4D97-AF65-F5344CB8AC3E}">
        <p14:creationId xmlns:p14="http://schemas.microsoft.com/office/powerpoint/2010/main" val="931597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3207-FCDA-47E8-A4D3-55BD85209DE6}"/>
              </a:ext>
            </a:extLst>
          </p:cNvPr>
          <p:cNvSpPr>
            <a:spLocks noGrp="1"/>
          </p:cNvSpPr>
          <p:nvPr>
            <p:ph type="title"/>
          </p:nvPr>
        </p:nvSpPr>
        <p:spPr/>
        <p:txBody>
          <a:bodyPr/>
          <a:lstStyle/>
          <a:p>
            <a:r>
              <a:rPr lang="en-US" dirty="0"/>
              <a:t>Justified Concerns</a:t>
            </a:r>
          </a:p>
        </p:txBody>
      </p:sp>
      <p:sp>
        <p:nvSpPr>
          <p:cNvPr id="3" name="Content Placeholder 2">
            <a:extLst>
              <a:ext uri="{FF2B5EF4-FFF2-40B4-BE49-F238E27FC236}">
                <a16:creationId xmlns:a16="http://schemas.microsoft.com/office/drawing/2014/main" id="{07A23307-BB37-43CE-923F-2F322695C97A}"/>
              </a:ext>
            </a:extLst>
          </p:cNvPr>
          <p:cNvSpPr>
            <a:spLocks noGrp="1"/>
          </p:cNvSpPr>
          <p:nvPr>
            <p:ph idx="1"/>
          </p:nvPr>
        </p:nvSpPr>
        <p:spPr/>
        <p:txBody>
          <a:bodyPr/>
          <a:lstStyle/>
          <a:p>
            <a:r>
              <a:rPr lang="en-US" dirty="0"/>
              <a:t>The reliability of the model is often presented with cherry picked lines, while disregarding the garbled messages.</a:t>
            </a:r>
          </a:p>
          <a:p>
            <a:r>
              <a:rPr lang="en-US" dirty="0"/>
              <a:t>It has the ability to distort truthfulness, without regard to fact.</a:t>
            </a:r>
          </a:p>
          <a:p>
            <a:r>
              <a:rPr lang="en-US" dirty="0"/>
              <a:t>The ability to create hate speech and other misinformation based on its biases.</a:t>
            </a:r>
          </a:p>
          <a:p>
            <a:r>
              <a:rPr lang="en-US" dirty="0"/>
              <a:t>Not appropriate all uses-cases, even though it can specialize in many.</a:t>
            </a:r>
          </a:p>
        </p:txBody>
      </p:sp>
    </p:spTree>
    <p:extLst>
      <p:ext uri="{BB962C8B-B14F-4D97-AF65-F5344CB8AC3E}">
        <p14:creationId xmlns:p14="http://schemas.microsoft.com/office/powerpoint/2010/main" val="4067311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4DB3-02D5-4120-BAE7-54D37C15DFA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10976B7-AF66-44BE-81D9-1B682ACEF100}"/>
              </a:ext>
            </a:extLst>
          </p:cNvPr>
          <p:cNvSpPr>
            <a:spLocks noGrp="1"/>
          </p:cNvSpPr>
          <p:nvPr>
            <p:ph idx="1"/>
          </p:nvPr>
        </p:nvSpPr>
        <p:spPr/>
        <p:txBody>
          <a:bodyPr/>
          <a:lstStyle/>
          <a:p>
            <a:r>
              <a:rPr lang="en-US" dirty="0"/>
              <a:t>While GPT-3 does have many concerns that require guardrails; it also has many benefits such as a useful tool to supplement tech documentation, professional writing styles, and predictive code.  </a:t>
            </a:r>
          </a:p>
          <a:p>
            <a:r>
              <a:rPr lang="en-US" dirty="0"/>
              <a:t>GPT-3 shows what the power of big data combined with learning can produce.</a:t>
            </a:r>
          </a:p>
        </p:txBody>
      </p:sp>
    </p:spTree>
    <p:extLst>
      <p:ext uri="{BB962C8B-B14F-4D97-AF65-F5344CB8AC3E}">
        <p14:creationId xmlns:p14="http://schemas.microsoft.com/office/powerpoint/2010/main" val="41596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4F2C-280D-47E8-8AFC-C454501344D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6E5EE7F-C0CC-4E79-AE31-E62DCEA9B811}"/>
              </a:ext>
            </a:extLst>
          </p:cNvPr>
          <p:cNvSpPr>
            <a:spLocks noGrp="1"/>
          </p:cNvSpPr>
          <p:nvPr>
            <p:ph idx="1"/>
          </p:nvPr>
        </p:nvSpPr>
        <p:spPr/>
        <p:txBody>
          <a:bodyPr/>
          <a:lstStyle/>
          <a:p>
            <a:r>
              <a:rPr lang="en-US" dirty="0">
                <a:hlinkClick r:id="rId2"/>
              </a:rPr>
              <a:t>https://venturebeat.com/2020/06/01/ai-machine-learning-openai-gpt-3-size-isnt-everything/</a:t>
            </a:r>
            <a:endParaRPr lang="en-US" dirty="0"/>
          </a:p>
          <a:p>
            <a:r>
              <a:rPr lang="en-US" dirty="0">
                <a:hlinkClick r:id="rId3"/>
              </a:rPr>
              <a:t>https://www.cambridge.org/core/journals/natural-language-engineering/article/gpt3-whats-it-good-for/0E05CFE68A7AC8BF794C8ECBE28AA990</a:t>
            </a:r>
            <a:endParaRPr lang="en-US" dirty="0"/>
          </a:p>
          <a:p>
            <a:r>
              <a:rPr lang="en-US" dirty="0">
                <a:hlinkClick r:id="rId4"/>
              </a:rPr>
              <a:t>https://www.infoq.com/news/2020/09/microsoft-license-gpt-3/</a:t>
            </a:r>
            <a:endParaRPr lang="en-US" dirty="0"/>
          </a:p>
          <a:p>
            <a:r>
              <a:rPr lang="en-US" dirty="0"/>
              <a:t>https://lambdalabs.com/blog/demystifying-gpt-3/</a:t>
            </a:r>
          </a:p>
        </p:txBody>
      </p:sp>
    </p:spTree>
    <p:extLst>
      <p:ext uri="{BB962C8B-B14F-4D97-AF65-F5344CB8AC3E}">
        <p14:creationId xmlns:p14="http://schemas.microsoft.com/office/powerpoint/2010/main" val="4013057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B4F7-CE5E-4908-BA2D-A20EB5DF2711}"/>
              </a:ext>
            </a:extLst>
          </p:cNvPr>
          <p:cNvSpPr>
            <a:spLocks noGrp="1"/>
          </p:cNvSpPr>
          <p:nvPr>
            <p:ph type="title"/>
          </p:nvPr>
        </p:nvSpPr>
        <p:spPr/>
        <p:txBody>
          <a:bodyPr/>
          <a:lstStyle/>
          <a:p>
            <a:r>
              <a:rPr lang="en-US" dirty="0"/>
              <a:t>?</a:t>
            </a:r>
          </a:p>
        </p:txBody>
      </p:sp>
      <p:pic>
        <p:nvPicPr>
          <p:cNvPr id="5" name="Content Placeholder 4" descr="A person holding a phone to his ear&#10;&#10;Description automatically generated with medium confidence">
            <a:extLst>
              <a:ext uri="{FF2B5EF4-FFF2-40B4-BE49-F238E27FC236}">
                <a16:creationId xmlns:a16="http://schemas.microsoft.com/office/drawing/2014/main" id="{2C8DC4F8-AC62-4CCA-8F92-60FCB45B229F}"/>
              </a:ext>
            </a:extLst>
          </p:cNvPr>
          <p:cNvPicPr>
            <a:picLocks noGrp="1" noChangeAspect="1"/>
          </p:cNvPicPr>
          <p:nvPr>
            <p:ph idx="1"/>
          </p:nvPr>
        </p:nvPicPr>
        <p:blipFill>
          <a:blip r:embed="rId2"/>
          <a:stretch>
            <a:fillRect/>
          </a:stretch>
        </p:blipFill>
        <p:spPr>
          <a:xfrm>
            <a:off x="3749534" y="2076450"/>
            <a:ext cx="4683406" cy="3714750"/>
          </a:xfrm>
        </p:spPr>
      </p:pic>
    </p:spTree>
    <p:extLst>
      <p:ext uri="{BB962C8B-B14F-4D97-AF65-F5344CB8AC3E}">
        <p14:creationId xmlns:p14="http://schemas.microsoft.com/office/powerpoint/2010/main" val="262777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1205-8D83-4FD9-A500-ADBC526F4F2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D3EC130-5296-4E52-B12F-2B6BB0A31681}"/>
              </a:ext>
            </a:extLst>
          </p:cNvPr>
          <p:cNvSpPr>
            <a:spLocks noGrp="1"/>
          </p:cNvSpPr>
          <p:nvPr>
            <p:ph idx="1"/>
          </p:nvPr>
        </p:nvSpPr>
        <p:spPr/>
        <p:txBody>
          <a:bodyPr/>
          <a:lstStyle/>
          <a:p>
            <a:r>
              <a:rPr lang="en-US" dirty="0"/>
              <a:t>Article</a:t>
            </a:r>
            <a:br>
              <a:rPr lang="en-US" dirty="0"/>
            </a:br>
            <a:r>
              <a:rPr lang="en-US" dirty="0">
                <a:hlinkClick r:id="rId2"/>
              </a:rPr>
              <a:t>https://www.cambridge.org/core/journals/natural-language-engineering/article/gpt3-whats-it-good-for/0E05CFE68A7AC8BF794C8ECBE28AA990</a:t>
            </a:r>
            <a:endParaRPr lang="en-US" dirty="0"/>
          </a:p>
          <a:p>
            <a:r>
              <a:rPr lang="en-US" dirty="0"/>
              <a:t>“GPT-3 What’s it good for”?</a:t>
            </a:r>
          </a:p>
          <a:p>
            <a:r>
              <a:rPr lang="en-US" dirty="0"/>
              <a:t>Published December 15, 2020</a:t>
            </a:r>
          </a:p>
        </p:txBody>
      </p:sp>
    </p:spTree>
    <p:extLst>
      <p:ext uri="{BB962C8B-B14F-4D97-AF65-F5344CB8AC3E}">
        <p14:creationId xmlns:p14="http://schemas.microsoft.com/office/powerpoint/2010/main" val="3981327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656C-8983-4CB2-AE81-0016DDE8A796}"/>
              </a:ext>
            </a:extLst>
          </p:cNvPr>
          <p:cNvSpPr>
            <a:spLocks noGrp="1"/>
          </p:cNvSpPr>
          <p:nvPr>
            <p:ph type="title"/>
          </p:nvPr>
        </p:nvSpPr>
        <p:spPr/>
        <p:txBody>
          <a:bodyPr/>
          <a:lstStyle/>
          <a:p>
            <a:r>
              <a:rPr lang="en-US" dirty="0"/>
              <a:t>Overview of Article</a:t>
            </a:r>
          </a:p>
        </p:txBody>
      </p:sp>
      <p:sp>
        <p:nvSpPr>
          <p:cNvPr id="3" name="Content Placeholder 2">
            <a:extLst>
              <a:ext uri="{FF2B5EF4-FFF2-40B4-BE49-F238E27FC236}">
                <a16:creationId xmlns:a16="http://schemas.microsoft.com/office/drawing/2014/main" id="{D528D7B7-2F4B-4F3F-8BFC-2D98A292125B}"/>
              </a:ext>
            </a:extLst>
          </p:cNvPr>
          <p:cNvSpPr>
            <a:spLocks noGrp="1"/>
          </p:cNvSpPr>
          <p:nvPr>
            <p:ph idx="1"/>
          </p:nvPr>
        </p:nvSpPr>
        <p:spPr/>
        <p:txBody>
          <a:bodyPr/>
          <a:lstStyle/>
          <a:p>
            <a:r>
              <a:rPr lang="en-US" dirty="0"/>
              <a:t>This article covers:</a:t>
            </a:r>
            <a:br>
              <a:rPr lang="en-US" dirty="0"/>
            </a:br>
            <a:r>
              <a:rPr lang="en-US" dirty="0"/>
              <a:t>		</a:t>
            </a:r>
            <a:r>
              <a:rPr lang="en-US" sz="1800" dirty="0"/>
              <a:t>General overview of GPT-3 and how they arrived at their current position</a:t>
            </a:r>
          </a:p>
          <a:p>
            <a:pPr marL="810000" lvl="2" indent="0">
              <a:buNone/>
            </a:pPr>
            <a:r>
              <a:rPr lang="en-US" dirty="0"/>
              <a:t>	Requirements and duration of model training</a:t>
            </a:r>
          </a:p>
          <a:p>
            <a:pPr marL="810000" lvl="2" indent="0">
              <a:buNone/>
            </a:pPr>
            <a:r>
              <a:rPr lang="en-US" dirty="0"/>
              <a:t>	Justified criticism and limitations of the API</a:t>
            </a:r>
          </a:p>
          <a:p>
            <a:pPr marL="810000" lvl="2" indent="0">
              <a:buNone/>
            </a:pPr>
            <a:r>
              <a:rPr lang="en-US" dirty="0"/>
              <a:t>	Click bait terms to attract search engines</a:t>
            </a:r>
          </a:p>
        </p:txBody>
      </p:sp>
    </p:spTree>
    <p:extLst>
      <p:ext uri="{BB962C8B-B14F-4D97-AF65-F5344CB8AC3E}">
        <p14:creationId xmlns:p14="http://schemas.microsoft.com/office/powerpoint/2010/main" val="53476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History and Overview</a:t>
            </a:r>
          </a:p>
        </p:txBody>
      </p:sp>
    </p:spTree>
    <p:extLst>
      <p:ext uri="{BB962C8B-B14F-4D97-AF65-F5344CB8AC3E}">
        <p14:creationId xmlns:p14="http://schemas.microsoft.com/office/powerpoint/2010/main" val="256801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Timeline</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325222784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CD6F5-D0A5-423A-A4BC-51063CB4EE8F}"/>
              </a:ext>
            </a:extLst>
          </p:cNvPr>
          <p:cNvSpPr>
            <a:spLocks noGrp="1"/>
          </p:cNvSpPr>
          <p:nvPr>
            <p:ph type="title"/>
          </p:nvPr>
        </p:nvSpPr>
        <p:spPr/>
        <p:txBody>
          <a:bodyPr/>
          <a:lstStyle/>
          <a:p>
            <a:r>
              <a:rPr lang="en-US" dirty="0"/>
              <a:t>What is GPT</a:t>
            </a:r>
          </a:p>
        </p:txBody>
      </p:sp>
      <p:sp>
        <p:nvSpPr>
          <p:cNvPr id="3" name="Content Placeholder 2">
            <a:extLst>
              <a:ext uri="{FF2B5EF4-FFF2-40B4-BE49-F238E27FC236}">
                <a16:creationId xmlns:a16="http://schemas.microsoft.com/office/drawing/2014/main" id="{2182A3F1-1120-497F-83D2-FFD3E311E4A0}"/>
              </a:ext>
            </a:extLst>
          </p:cNvPr>
          <p:cNvSpPr>
            <a:spLocks noGrp="1"/>
          </p:cNvSpPr>
          <p:nvPr>
            <p:ph idx="1"/>
          </p:nvPr>
        </p:nvSpPr>
        <p:spPr/>
        <p:txBody>
          <a:bodyPr>
            <a:normAutofit lnSpcReduction="10000"/>
          </a:bodyPr>
          <a:lstStyle/>
          <a:p>
            <a:r>
              <a:rPr lang="en-US" dirty="0"/>
              <a:t>Generative Pre-trained Transformer(GPT) is a preloaded model that is able to generate language to mimic natural human speech.</a:t>
            </a:r>
          </a:p>
          <a:p>
            <a:r>
              <a:rPr lang="en-US" dirty="0"/>
              <a:t>It is an unsupervised transformer language model with over 1.5billion parameters that’s trained on over 40gb of text for GPT-2</a:t>
            </a:r>
          </a:p>
          <a:p>
            <a:r>
              <a:rPr lang="en-US" dirty="0"/>
              <a:t>Or according to the answer from the Open API when asked what is GPT-3</a:t>
            </a:r>
          </a:p>
          <a:p>
            <a:pPr lvl="1"/>
            <a:r>
              <a:rPr lang="en-US" dirty="0"/>
              <a:t>“GPT-3 is a machine learning platform that is designed to be able to generate text. It is the successor to the GPT-2 platform, which was itself a successor to the original GPT platform. What separates GPT-3 from other natural language generators is its ability to generate text that is more natural sounding and less robotic.”</a:t>
            </a:r>
          </a:p>
        </p:txBody>
      </p:sp>
    </p:spTree>
    <p:extLst>
      <p:ext uri="{BB962C8B-B14F-4D97-AF65-F5344CB8AC3E}">
        <p14:creationId xmlns:p14="http://schemas.microsoft.com/office/powerpoint/2010/main" val="1116548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571F-A19C-4FB7-9733-96316FDA97CB}"/>
              </a:ext>
            </a:extLst>
          </p:cNvPr>
          <p:cNvSpPr>
            <a:spLocks noGrp="1"/>
          </p:cNvSpPr>
          <p:nvPr>
            <p:ph type="title"/>
          </p:nvPr>
        </p:nvSpPr>
        <p:spPr/>
        <p:txBody>
          <a:bodyPr/>
          <a:lstStyle/>
          <a:p>
            <a:r>
              <a:rPr lang="en-US" dirty="0"/>
              <a:t>Practical Uses of GPT</a:t>
            </a:r>
          </a:p>
        </p:txBody>
      </p:sp>
      <p:sp>
        <p:nvSpPr>
          <p:cNvPr id="3" name="Content Placeholder 2">
            <a:extLst>
              <a:ext uri="{FF2B5EF4-FFF2-40B4-BE49-F238E27FC236}">
                <a16:creationId xmlns:a16="http://schemas.microsoft.com/office/drawing/2014/main" id="{B938D469-B3BF-4CA6-96B9-3E183A4E0D49}"/>
              </a:ext>
            </a:extLst>
          </p:cNvPr>
          <p:cNvSpPr>
            <a:spLocks noGrp="1"/>
          </p:cNvSpPr>
          <p:nvPr>
            <p:ph idx="1"/>
          </p:nvPr>
        </p:nvSpPr>
        <p:spPr/>
        <p:txBody>
          <a:bodyPr/>
          <a:lstStyle/>
          <a:p>
            <a:r>
              <a:rPr lang="en-US" dirty="0"/>
              <a:t>Generation of software documentation</a:t>
            </a:r>
          </a:p>
          <a:p>
            <a:r>
              <a:rPr lang="en-US" dirty="0"/>
              <a:t>There have been Text based AI games built from Open API</a:t>
            </a:r>
          </a:p>
          <a:p>
            <a:r>
              <a:rPr lang="en-US" dirty="0"/>
              <a:t>Generation of reports of data sets</a:t>
            </a:r>
          </a:p>
          <a:p>
            <a:r>
              <a:rPr lang="en-US" dirty="0"/>
              <a:t>Even create code for software projects</a:t>
            </a:r>
          </a:p>
          <a:p>
            <a:r>
              <a:rPr lang="en-US" dirty="0"/>
              <a:t>Autocomplete for lines of code in multiple languages(CSS, JSX, Python)</a:t>
            </a:r>
          </a:p>
          <a:p>
            <a:r>
              <a:rPr lang="en-US" dirty="0"/>
              <a:t>Chat/Argue bots for Reddit</a:t>
            </a:r>
          </a:p>
          <a:p>
            <a:endParaRPr lang="en-US" dirty="0"/>
          </a:p>
        </p:txBody>
      </p:sp>
    </p:spTree>
    <p:extLst>
      <p:ext uri="{BB962C8B-B14F-4D97-AF65-F5344CB8AC3E}">
        <p14:creationId xmlns:p14="http://schemas.microsoft.com/office/powerpoint/2010/main" val="1009928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E8DD1-E223-4D31-B293-9201299734E6}"/>
              </a:ext>
            </a:extLst>
          </p:cNvPr>
          <p:cNvSpPr>
            <a:spLocks noGrp="1"/>
          </p:cNvSpPr>
          <p:nvPr>
            <p:ph type="title"/>
          </p:nvPr>
        </p:nvSpPr>
        <p:spPr/>
        <p:txBody>
          <a:bodyPr/>
          <a:lstStyle/>
          <a:p>
            <a:r>
              <a:rPr lang="en-US" dirty="0"/>
              <a:t>Microsoft and other Tech Leviathans </a:t>
            </a:r>
          </a:p>
        </p:txBody>
      </p:sp>
      <p:sp>
        <p:nvSpPr>
          <p:cNvPr id="3" name="Content Placeholder 2">
            <a:extLst>
              <a:ext uri="{FF2B5EF4-FFF2-40B4-BE49-F238E27FC236}">
                <a16:creationId xmlns:a16="http://schemas.microsoft.com/office/drawing/2014/main" id="{54112E76-F66E-4F89-9FDD-0990D2360D6A}"/>
              </a:ext>
            </a:extLst>
          </p:cNvPr>
          <p:cNvSpPr>
            <a:spLocks noGrp="1"/>
          </p:cNvSpPr>
          <p:nvPr>
            <p:ph idx="1"/>
          </p:nvPr>
        </p:nvSpPr>
        <p:spPr/>
        <p:txBody>
          <a:bodyPr>
            <a:normAutofit lnSpcReduction="10000"/>
          </a:bodyPr>
          <a:lstStyle/>
          <a:p>
            <a:r>
              <a:rPr lang="en-US" dirty="0" err="1"/>
              <a:t>OpenAI</a:t>
            </a:r>
            <a:r>
              <a:rPr lang="en-US" dirty="0"/>
              <a:t> has been funded by a collective pledge from some of the largest tech Co(Palantir, Stripe, LinkedIn, Tesla)</a:t>
            </a:r>
          </a:p>
          <a:p>
            <a:r>
              <a:rPr lang="en-US" dirty="0"/>
              <a:t>In 2019 they were forced to restructure as capped profit company because the large amount of capital required to fuel the research costs.</a:t>
            </a:r>
          </a:p>
          <a:p>
            <a:r>
              <a:rPr lang="en-US" dirty="0"/>
              <a:t>During the restructuring Microsoft offered 1 billion over 10 years in funding.  </a:t>
            </a:r>
          </a:p>
          <a:p>
            <a:r>
              <a:rPr lang="en-US" dirty="0"/>
              <a:t>Closely following this deal, Microsoft received exclusive licensing to </a:t>
            </a:r>
            <a:r>
              <a:rPr lang="en-US" dirty="0" err="1"/>
              <a:t>OpenAI</a:t>
            </a:r>
            <a:r>
              <a:rPr lang="en-US" dirty="0"/>
              <a:t> within their own products</a:t>
            </a:r>
          </a:p>
          <a:p>
            <a:r>
              <a:rPr lang="en-US" dirty="0"/>
              <a:t>Results of this deal are unknown, but it is believed that the API will be unaffected.</a:t>
            </a:r>
          </a:p>
          <a:p>
            <a:pPr marL="36900" indent="0">
              <a:buNone/>
            </a:pPr>
            <a:endParaRPr lang="en-US" dirty="0"/>
          </a:p>
        </p:txBody>
      </p:sp>
    </p:spTree>
    <p:extLst>
      <p:ext uri="{BB962C8B-B14F-4D97-AF65-F5344CB8AC3E}">
        <p14:creationId xmlns:p14="http://schemas.microsoft.com/office/powerpoint/2010/main" val="263891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Training and Capabilities</a:t>
            </a:r>
          </a:p>
        </p:txBody>
      </p:sp>
    </p:spTree>
    <p:extLst>
      <p:ext uri="{BB962C8B-B14F-4D97-AF65-F5344CB8AC3E}">
        <p14:creationId xmlns:p14="http://schemas.microsoft.com/office/powerpoint/2010/main" val="932368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{B9E1AE17-7697-428A-B62D-ED08B764FD6B}tf00934815_win32</Template>
  <TotalTime>217</TotalTime>
  <Words>744</Words>
  <Application>Microsoft Office PowerPoint</Application>
  <PresentationFormat>Widescreen</PresentationFormat>
  <Paragraphs>66</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Goudy Old Style</vt:lpstr>
      <vt:lpstr>Wingdings 2</vt:lpstr>
      <vt:lpstr>SlateVTI</vt:lpstr>
      <vt:lpstr>Generative Pretrained Transformer 3</vt:lpstr>
      <vt:lpstr>Introduction</vt:lpstr>
      <vt:lpstr>Overview of Article</vt:lpstr>
      <vt:lpstr>History and Overview</vt:lpstr>
      <vt:lpstr>Timeline</vt:lpstr>
      <vt:lpstr>What is GPT</vt:lpstr>
      <vt:lpstr>Practical Uses of GPT</vt:lpstr>
      <vt:lpstr>Microsoft and other Tech Leviathans </vt:lpstr>
      <vt:lpstr>Training and Capabilities</vt:lpstr>
      <vt:lpstr>Training Specs</vt:lpstr>
      <vt:lpstr>Cost</vt:lpstr>
      <vt:lpstr>Criticism</vt:lpstr>
      <vt:lpstr>Restriction to Model</vt:lpstr>
      <vt:lpstr>Justified Concerns</vt:lpstr>
      <vt:lpstr>Conclusion</vt:lpstr>
      <vt:lpstr>References</vt:lpstr>
      <vt:lpst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Pretrained Transformer 3</dc:title>
  <dc:creator>scott brunton</dc:creator>
  <cp:lastModifiedBy>scott brunton</cp:lastModifiedBy>
  <cp:revision>3</cp:revision>
  <dcterms:created xsi:type="dcterms:W3CDTF">2022-03-22T00:01:50Z</dcterms:created>
  <dcterms:modified xsi:type="dcterms:W3CDTF">2022-03-22T14:45:54Z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